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iw6DIza7gjTfcZlTejkWPXeEnb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49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32.png"/><Relationship Id="rId5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66.png"/><Relationship Id="rId6" Type="http://schemas.openxmlformats.org/officeDocument/2006/relationships/image" Target="../media/image48.png"/><Relationship Id="rId7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500"/>
              <a:t>Ambiguous CFG</a:t>
            </a:r>
            <a:br>
              <a:rPr lang="en-US" sz="2500"/>
            </a:br>
            <a:r>
              <a:rPr lang="en-US" sz="2500"/>
              <a:t>Grammer –</a:t>
            </a:r>
            <a:r>
              <a:rPr lang="en-US" sz="2800"/>
              <a:t>Simplification</a:t>
            </a:r>
            <a:endParaRPr sz="25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6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6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643" y="318772"/>
            <a:ext cx="7159083" cy="436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9132" y="1851101"/>
            <a:ext cx="3615280" cy="130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3748"/>
            <a:ext cx="8430322" cy="41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9784" y="1851101"/>
            <a:ext cx="3334216" cy="1505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title"/>
          </p:nvPr>
        </p:nvSpPr>
        <p:spPr>
          <a:xfrm>
            <a:off x="222491" y="35550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Removal of Ambiguity</a:t>
            </a:r>
            <a:endParaRPr/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4559" y="1862252"/>
            <a:ext cx="5565968" cy="12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7187"/>
            <a:ext cx="4367048" cy="28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4469524" y="0"/>
            <a:ext cx="432763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all programming languages with if-then-else statements of this form, the first parse tree is preferred. Hence the general rule is: match each </a:t>
            </a:r>
            <a:r>
              <a:rPr b="1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</a:t>
            </a: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with the previous closest </a:t>
            </a:r>
            <a:r>
              <a:rPr b="1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This disambiguating rule can be incorporated directly into a grammar by using the following observations.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46615"/>
            <a:ext cx="2782393" cy="63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9524" y="1309263"/>
            <a:ext cx="4776951" cy="19549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73" y="3188515"/>
            <a:ext cx="4987159" cy="1954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5790"/>
            <a:ext cx="9144000" cy="19549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9407" y="2390775"/>
            <a:ext cx="60960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623400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Practice Problems</a:t>
            </a:r>
            <a:endParaRPr/>
          </a:p>
        </p:txBody>
      </p:sp>
      <p:pic>
        <p:nvPicPr>
          <p:cNvPr id="164" name="Google Shape;1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850" y="902083"/>
            <a:ext cx="67341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714" y="1936479"/>
            <a:ext cx="8252748" cy="10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/>
          <p:nvPr/>
        </p:nvSpPr>
        <p:spPr>
          <a:xfrm>
            <a:off x="311700" y="3124863"/>
            <a:ext cx="873688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Removal of useless symbols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Removal of Unit Productions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Removal of </a:t>
            </a:r>
            <a:r>
              <a:rPr b="1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ϵ - productions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668" y="0"/>
            <a:ext cx="5460556" cy="5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/>
          <p:nvPr/>
        </p:nvSpPr>
        <p:spPr>
          <a:xfrm>
            <a:off x="0" y="672195"/>
            <a:ext cx="849795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symbol X is useless if it would not appear in the derivation of any string w </a:t>
            </a: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ϵ L(G) i.e if symbol can not derive any string of terminals.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To remove useless symbol from grammar, delete all production rules that contain this useless symbol.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32" y="1626302"/>
            <a:ext cx="6800023" cy="163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866" y="3339883"/>
            <a:ext cx="6147341" cy="104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623400" y="1417072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Consider the Grammar</a:t>
            </a:r>
            <a:br>
              <a:rPr lang="en-US" sz="2400"/>
            </a:br>
            <a:r>
              <a:rPr lang="en-US" sz="2400">
                <a:solidFill>
                  <a:srgbClr val="000099"/>
                </a:solidFill>
              </a:rPr>
              <a:t>S🡪AB |a</a:t>
            </a:r>
            <a:br>
              <a:rPr lang="en-US" sz="2400">
                <a:solidFill>
                  <a:srgbClr val="000099"/>
                </a:solidFill>
              </a:rPr>
            </a:br>
            <a:r>
              <a:rPr lang="en-US" sz="2400">
                <a:solidFill>
                  <a:srgbClr val="000099"/>
                </a:solidFill>
              </a:rPr>
              <a:t>A🡪 a</a:t>
            </a:r>
            <a:br>
              <a:rPr lang="en-US" sz="2400">
                <a:solidFill>
                  <a:srgbClr val="000099"/>
                </a:solidFill>
              </a:rPr>
            </a:br>
            <a:r>
              <a:rPr lang="en-US" sz="2400">
                <a:solidFill>
                  <a:srgbClr val="000099"/>
                </a:solidFill>
              </a:rPr>
              <a:t>Remove the useless symbols from above grammar.</a:t>
            </a:r>
            <a:endParaRPr sz="2400">
              <a:solidFill>
                <a:srgbClr val="000099"/>
              </a:solidFill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049867" y="383823"/>
            <a:ext cx="67620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Removal of Useless Non terminal</a:t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654755" y="2607733"/>
            <a:ext cx="653322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 is a useless Non terminal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having no production rule. After removing 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S🡪a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A🡪a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623400" y="3590126"/>
            <a:ext cx="567831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S🡪a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A🡪a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S is a start symbol and </a:t>
            </a: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 is useless Non terminal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 : S🡪a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225512" y="17768"/>
            <a:ext cx="8520600" cy="350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Removal of Unit Productions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427210" y="584557"/>
            <a:ext cx="7360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production rule of the form </a:t>
            </a:r>
            <a:r>
              <a:rPr b="1" i="0" lang="en-US" sz="1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A🡪B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where both </a:t>
            </a:r>
            <a:r>
              <a:rPr b="1" i="0" lang="en-US" sz="1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 and B are non terminals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called as </a:t>
            </a:r>
            <a:r>
              <a:rPr b="1" i="0" lang="en-US" sz="1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Unit production rules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86" y="1107777"/>
            <a:ext cx="7164730" cy="210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67" y="2752923"/>
            <a:ext cx="7303624" cy="237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248" y="1828419"/>
            <a:ext cx="7866373" cy="11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31" y="1215189"/>
            <a:ext cx="7784432" cy="344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11" y="0"/>
            <a:ext cx="7661235" cy="83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/>
          <p:nvPr/>
        </p:nvSpPr>
        <p:spPr>
          <a:xfrm>
            <a:off x="405114" y="3044142"/>
            <a:ext cx="6944810" cy="209935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09" y="836391"/>
            <a:ext cx="661987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11" y="0"/>
            <a:ext cx="7661235" cy="83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089" y="3229337"/>
            <a:ext cx="6394892" cy="169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5105" y="833718"/>
            <a:ext cx="19716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411" y="790575"/>
            <a:ext cx="7362825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11" y="-31805"/>
            <a:ext cx="6147467" cy="83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1082842" y="2286000"/>
            <a:ext cx="6112042" cy="240631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416" y="450750"/>
            <a:ext cx="6900416" cy="177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8575" y="0"/>
            <a:ext cx="149542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596" y="0"/>
            <a:ext cx="6169031" cy="67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9726" y="2416092"/>
            <a:ext cx="5440793" cy="205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816" y="4657363"/>
            <a:ext cx="6849541" cy="48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623400" y="1155428"/>
            <a:ext cx="8075327" cy="522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/>
              <a:t>There still exist production rule of the form </a:t>
            </a:r>
            <a:r>
              <a:rPr lang="en-US" sz="2800">
                <a:solidFill>
                  <a:srgbClr val="000099"/>
                </a:solidFill>
              </a:rPr>
              <a:t>S🡪S</a:t>
            </a:r>
            <a:endParaRPr sz="2800">
              <a:solidFill>
                <a:srgbClr val="000099"/>
              </a:solidFill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280" y="1823683"/>
            <a:ext cx="441446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596" y="0"/>
            <a:ext cx="6169031" cy="67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2074" y="3176233"/>
            <a:ext cx="4714875" cy="68671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106565" y="249995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removing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S🡪 S, final Grammar will be :</a:t>
            </a:r>
            <a:endParaRPr b="0" i="0" sz="28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392724" y="26417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Exercise</a:t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28" y="1059747"/>
            <a:ext cx="6447099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877" y="3923817"/>
            <a:ext cx="5253822" cy="53900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1180617" y="3345083"/>
            <a:ext cx="33450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There are two unit productions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/>
          <p:nvPr/>
        </p:nvSpPr>
        <p:spPr>
          <a:xfrm>
            <a:off x="347241" y="3993266"/>
            <a:ext cx="7396222" cy="94912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6"/>
          <p:cNvSpPr txBox="1"/>
          <p:nvPr>
            <p:ph type="title"/>
          </p:nvPr>
        </p:nvSpPr>
        <p:spPr>
          <a:xfrm>
            <a:off x="450597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Exercise</a:t>
            </a:r>
            <a:endParaRPr/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803" y="643060"/>
            <a:ext cx="4595149" cy="167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720" y="4082968"/>
            <a:ext cx="6891779" cy="80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1835" y="2026956"/>
            <a:ext cx="5797228" cy="109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5347" y="3044143"/>
            <a:ext cx="3752790" cy="27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9096" y="3395867"/>
            <a:ext cx="4402306" cy="52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231494" y="1493134"/>
            <a:ext cx="8669438" cy="19329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13" y="1752600"/>
            <a:ext cx="8187510" cy="137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688" y="0"/>
            <a:ext cx="8197976" cy="72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136" y="3657600"/>
            <a:ext cx="8530389" cy="33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/>
          <p:nvPr/>
        </p:nvSpPr>
        <p:spPr>
          <a:xfrm>
            <a:off x="277792" y="1226917"/>
            <a:ext cx="8634714" cy="197927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 txBox="1"/>
          <p:nvPr>
            <p:ph type="title"/>
          </p:nvPr>
        </p:nvSpPr>
        <p:spPr>
          <a:xfrm>
            <a:off x="392722" y="287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Nullable Non terminal</a:t>
            </a:r>
            <a:endParaRPr/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689" y="1427846"/>
            <a:ext cx="8305153" cy="147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6836" y="3294171"/>
            <a:ext cx="6134581" cy="164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392722" y="287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000099"/>
                </a:solidFill>
              </a:rPr>
              <a:t>Nullable Non terminal</a:t>
            </a:r>
            <a:endParaRPr/>
          </a:p>
        </p:txBody>
      </p:sp>
      <p:pic>
        <p:nvPicPr>
          <p:cNvPr id="279" name="Google Shape;2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905" y="1082777"/>
            <a:ext cx="4714573" cy="185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/>
        </p:nvSpPr>
        <p:spPr>
          <a:xfrm>
            <a:off x="1319513" y="3402957"/>
            <a:ext cx="70837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Nullable Nonterminals Eixsts in above G?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3"/>
          <p:cNvGrpSpPr/>
          <p:nvPr/>
        </p:nvGrpSpPr>
        <p:grpSpPr>
          <a:xfrm>
            <a:off x="195072" y="804672"/>
            <a:ext cx="8546592" cy="1780032"/>
            <a:chOff x="195072" y="804672"/>
            <a:chExt cx="8546592" cy="1780032"/>
          </a:xfrm>
        </p:grpSpPr>
        <p:sp>
          <p:nvSpPr>
            <p:cNvPr id="67" name="Google Shape;67;p3"/>
            <p:cNvSpPr/>
            <p:nvPr/>
          </p:nvSpPr>
          <p:spPr>
            <a:xfrm>
              <a:off x="195072" y="804672"/>
              <a:ext cx="8546592" cy="1780032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" name="Google Shape;68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3040" y="995363"/>
              <a:ext cx="8175744" cy="13668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oogle Shape;69;p3"/>
          <p:cNvGrpSpPr/>
          <p:nvPr/>
        </p:nvGrpSpPr>
        <p:grpSpPr>
          <a:xfrm>
            <a:off x="231648" y="2791968"/>
            <a:ext cx="8473440" cy="2170176"/>
            <a:chOff x="231648" y="2791968"/>
            <a:chExt cx="8473440" cy="2170176"/>
          </a:xfrm>
        </p:grpSpPr>
        <p:sp>
          <p:nvSpPr>
            <p:cNvPr id="70" name="Google Shape;70;p3"/>
            <p:cNvSpPr/>
            <p:nvPr/>
          </p:nvSpPr>
          <p:spPr>
            <a:xfrm>
              <a:off x="231648" y="2791968"/>
              <a:ext cx="8473440" cy="2170176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6362" y="3044826"/>
              <a:ext cx="8068309" cy="17100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176" y="0"/>
            <a:ext cx="7866373" cy="70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392722" y="287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000099"/>
                </a:solidFill>
              </a:rPr>
              <a:t>Nullable Non terminal</a:t>
            </a:r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905" y="1082777"/>
            <a:ext cx="4714573" cy="185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1319513" y="3402957"/>
            <a:ext cx="70837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Nullable Nonterminals Eixsts in above G?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323274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000099"/>
                </a:solidFill>
              </a:rPr>
              <a:t>Nullable Non terminal</a:t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905" y="1082777"/>
            <a:ext cx="4714573" cy="185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729204" y="995422"/>
            <a:ext cx="70837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Nullable Nonterminals Eixsts in G?</a:t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771" y="3188369"/>
            <a:ext cx="7531768" cy="133024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/>
        </p:nvSpPr>
        <p:spPr>
          <a:xfrm>
            <a:off x="685800" y="4439653"/>
            <a:ext cx="42471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Ans: 2  , Nullable nonterminals are A and 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462171" y="264176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000099"/>
                </a:solidFill>
              </a:rPr>
              <a:t>Removal of epsilon Productions</a:t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65" y="1174069"/>
            <a:ext cx="7940842" cy="3182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/>
          <p:nvPr/>
        </p:nvSpPr>
        <p:spPr>
          <a:xfrm>
            <a:off x="219919" y="3703899"/>
            <a:ext cx="8634714" cy="129636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219919" y="231494"/>
            <a:ext cx="7986532" cy="171305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97" y="413495"/>
            <a:ext cx="7640135" cy="127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045" y="2176040"/>
            <a:ext cx="6266835" cy="99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591" y="3094875"/>
            <a:ext cx="7966881" cy="48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728" y="3831220"/>
            <a:ext cx="8111664" cy="1088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/>
          <p:nvPr/>
        </p:nvSpPr>
        <p:spPr>
          <a:xfrm>
            <a:off x="1006997" y="2199190"/>
            <a:ext cx="6690168" cy="272005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798653" y="474562"/>
            <a:ext cx="7778188" cy="150470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148" y="654332"/>
            <a:ext cx="7361498" cy="112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992" y="2384385"/>
            <a:ext cx="6025314" cy="234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67334" y="674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Eliminate </a:t>
            </a:r>
            <a:r>
              <a:rPr b="0" i="0" lang="en-US" sz="2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ε – productions from following Grammar. Compare language generated by new grammar with language generated by given grammar 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48" y="848540"/>
            <a:ext cx="2421228" cy="103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126124" y="1879672"/>
            <a:ext cx="6905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1: Rewrite given grammar by deleting </a:t>
            </a: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ε – productions from it.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65771"/>
            <a:ext cx="22288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/>
        </p:nvSpPr>
        <p:spPr>
          <a:xfrm>
            <a:off x="126124" y="3356396"/>
            <a:ext cx="69052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2: Identify NNTs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and Y are NNTs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0" y="232854"/>
            <a:ext cx="8726214" cy="124910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/>
          <p:nvPr/>
        </p:nvSpPr>
        <p:spPr>
          <a:xfrm>
            <a:off x="141890" y="0"/>
            <a:ext cx="118241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3483"/>
            <a:ext cx="6593983" cy="145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036989"/>
            <a:ext cx="9017876" cy="124910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 txBox="1"/>
          <p:nvPr/>
        </p:nvSpPr>
        <p:spPr>
          <a:xfrm>
            <a:off x="299545" y="4493172"/>
            <a:ext cx="59278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L(G) and L(G’) do not contain </a:t>
            </a: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ε string . Hence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L(G) = L(G’)</a:t>
            </a: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/>
        </p:nvSpPr>
        <p:spPr>
          <a:xfrm>
            <a:off x="67334" y="674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Eliminate </a:t>
            </a:r>
            <a:r>
              <a:rPr b="0" i="0" lang="en-US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ε – productions from following Grammar. Compare language generated by new grammar with language generated by given grammar 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34" y="848540"/>
            <a:ext cx="1957589" cy="124514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126124" y="2183524"/>
            <a:ext cx="8513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Step1: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80" y="2337412"/>
            <a:ext cx="1438275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7"/>
          <p:cNvSpPr txBox="1"/>
          <p:nvPr/>
        </p:nvSpPr>
        <p:spPr>
          <a:xfrm>
            <a:off x="67334" y="3633180"/>
            <a:ext cx="37952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Step2:  S,A,B are NNTs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0" y="4141071"/>
            <a:ext cx="37952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Step3:  Consider S-&gt;ABA,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1456"/>
            <a:ext cx="6976241" cy="160770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/>
          <p:nvPr/>
        </p:nvSpPr>
        <p:spPr>
          <a:xfrm>
            <a:off x="0" y="23679"/>
            <a:ext cx="37952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Step3:  Consider S-&gt;ABA,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39159"/>
            <a:ext cx="7169456" cy="26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266297"/>
            <a:ext cx="7031421" cy="3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" y="2928782"/>
            <a:ext cx="5249916" cy="76823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8"/>
          <p:cNvSpPr txBox="1"/>
          <p:nvPr/>
        </p:nvSpPr>
        <p:spPr>
          <a:xfrm>
            <a:off x="165538" y="3988676"/>
            <a:ext cx="440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L(G’) = L(G) - {</a:t>
            </a: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ε}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/>
        </p:nvSpPr>
        <p:spPr>
          <a:xfrm>
            <a:off x="67334" y="674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Eliminate </a:t>
            </a:r>
            <a:r>
              <a:rPr b="0" i="0" lang="en-US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ε – productions from following Grammar. Compare language generated by new grammar with language generated by given grammar 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34" y="954835"/>
            <a:ext cx="2369713" cy="86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740" y="2541449"/>
            <a:ext cx="2343955" cy="77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-48798" y="954835"/>
            <a:ext cx="776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-48798" y="2417861"/>
            <a:ext cx="776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356839" y="1661532"/>
            <a:ext cx="8118088" cy="156117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98" y="1922657"/>
            <a:ext cx="7859210" cy="1092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5263375" y="2397512"/>
            <a:ext cx="3635297" cy="2575932"/>
          </a:xfrm>
          <a:prstGeom prst="rect">
            <a:avLst/>
          </a:prstGeom>
          <a:solidFill>
            <a:srgbClr val="C00000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223024" y="2364059"/>
            <a:ext cx="4939991" cy="2598234"/>
          </a:xfrm>
          <a:prstGeom prst="rect">
            <a:avLst/>
          </a:prstGeom>
          <a:solidFill>
            <a:srgbClr val="C0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4" y="699972"/>
            <a:ext cx="5288814" cy="62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643" y="0"/>
            <a:ext cx="7866373" cy="758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5"/>
          <p:cNvGrpSpPr/>
          <p:nvPr/>
        </p:nvGrpSpPr>
        <p:grpSpPr>
          <a:xfrm>
            <a:off x="323387" y="1338145"/>
            <a:ext cx="8552984" cy="814039"/>
            <a:chOff x="412596" y="1884556"/>
            <a:chExt cx="8552984" cy="959006"/>
          </a:xfrm>
        </p:grpSpPr>
        <p:sp>
          <p:nvSpPr>
            <p:cNvPr id="89" name="Google Shape;89;p5"/>
            <p:cNvSpPr/>
            <p:nvPr/>
          </p:nvSpPr>
          <p:spPr>
            <a:xfrm>
              <a:off x="412596" y="1884556"/>
              <a:ext cx="8552984" cy="959006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619" y="2036724"/>
              <a:ext cx="8240750" cy="5392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Google Shape;9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7190" y="2575932"/>
            <a:ext cx="3345366" cy="2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205" y="2486026"/>
            <a:ext cx="4698844" cy="233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59" y="280059"/>
            <a:ext cx="8869541" cy="240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840" y="2988527"/>
            <a:ext cx="5437794" cy="21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/>
          <p:nvPr/>
        </p:nvSpPr>
        <p:spPr>
          <a:xfrm>
            <a:off x="356839" y="1594624"/>
            <a:ext cx="8430322" cy="3548876"/>
          </a:xfrm>
          <a:prstGeom prst="rect">
            <a:avLst/>
          </a:prstGeom>
          <a:solidFill>
            <a:srgbClr val="C00000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7355" y="950408"/>
            <a:ext cx="6222381" cy="58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643" y="0"/>
            <a:ext cx="7866373" cy="75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408" y="1708929"/>
            <a:ext cx="8106937" cy="3267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125" y="1213941"/>
            <a:ext cx="2988585" cy="448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 txBox="1"/>
          <p:nvPr/>
        </p:nvSpPr>
        <p:spPr>
          <a:xfrm>
            <a:off x="654270" y="1665421"/>
            <a:ext cx="461243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Unambiguous Grammar: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-&gt; E + T / 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-&gt; T * F / 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-&gt;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 txBox="1"/>
          <p:nvPr/>
        </p:nvSpPr>
        <p:spPr>
          <a:xfrm>
            <a:off x="613836" y="3135313"/>
            <a:ext cx="241212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-&gt; E+E | E*E | E^E | 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654270" y="3542359"/>
            <a:ext cx="3531476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Unambiguous Grammar: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-&gt; E + T / 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-&gt; T * F / 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-&gt; G  ^ F / 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-&gt;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3359661" y="3135313"/>
            <a:ext cx="3972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Ambiguous Grammar: id *id ^ id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 txBox="1"/>
          <p:nvPr/>
        </p:nvSpPr>
        <p:spPr>
          <a:xfrm>
            <a:off x="3781899" y="1228887"/>
            <a:ext cx="3972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Ambiguous Grammar: id +id * id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 txBox="1"/>
          <p:nvPr/>
        </p:nvSpPr>
        <p:spPr>
          <a:xfrm>
            <a:off x="930166" y="173421"/>
            <a:ext cx="62983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Removal of Ambiguity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>
            <p:ph type="title"/>
          </p:nvPr>
        </p:nvSpPr>
        <p:spPr>
          <a:xfrm>
            <a:off x="222491" y="35550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Check if following Grammar is Ambiguous?</a:t>
            </a:r>
            <a:endParaRPr/>
          </a:p>
        </p:txBody>
      </p:sp>
      <p:pic>
        <p:nvPicPr>
          <p:cNvPr id="123" name="Google Shape;1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4559" y="1862252"/>
            <a:ext cx="5565968" cy="12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SAI</dc:creator>
</cp:coreProperties>
</file>